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este trabajo consultamos documentación oficial y recursos confiables como:</a:t>
            </a:r>
          </a:p>
          <a:p>
            <a:pPr lvl="0"/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s-A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</a:t>
            </a:r>
            <a:endParaRPr lang="es-A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GeeksForGeeks</a:t>
            </a:r>
            <a:endParaRPr lang="es-A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W3Schools</a:t>
            </a:r>
            <a:b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 subimos el código a </a:t>
            </a:r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disponible para consulta y prueba.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¡Gracias por su atención! Esperamos que esta presentación haya sido clara y útil para entender mejor los algoritmos de búsqueda y su implementación práctica en Python.</a:t>
            </a:r>
            <a:b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Quedamos a disposición para cualquier pregunta o sugerencia. ¡Hasta la próxima!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Comenzamos creando dos funciones:</a:t>
            </a:r>
          </a:p>
          <a:p>
            <a:pPr lvl="0"/>
            <a:r>
              <a:rPr lang="es-A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busqueda_lineal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(lista, valor): recorre cada elemento de la lista y compara con el valor buscado. Si lo encuentra, devuelve el índice; si no, devuelve -1.</a:t>
            </a:r>
          </a:p>
          <a:p>
            <a:pPr lvl="0"/>
            <a:r>
              <a:rPr lang="es-A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busqueda_binaria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(lista, valor): calcula el índice del medio y, según si el valor es menor o mayor, busca a la izquierda o derecha. Este proceso se repite hasta encontrar el valor o agotar las posibilidades.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30214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el </a:t>
            </a:r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menú principal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usuario elige qué tipo de búsqueda desea realizar. Luego puede cargar una lista nueva o utilizar una ya definida.</a:t>
            </a:r>
            <a:b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programa ejecuta la función correspondiente y muestra si el valor fue encontrado y en qué posición.</a:t>
            </a:r>
            <a:b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 se agregaron validaciones para evitar errores, y comentarios en el código para facilitar su lectura y mantenimiento.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5425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se desarrolló en cuatro etapas:</a:t>
            </a:r>
          </a:p>
          <a:p>
            <a:pPr lvl="0"/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Investigación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recopilamos información sobre ambos algoritmos.</a:t>
            </a:r>
          </a:p>
          <a:p>
            <a:pPr lvl="0"/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 y codificación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planificamos la estructura del programa y lo implementamos en Python.</a:t>
            </a:r>
          </a:p>
          <a:p>
            <a:pPr lvl="0"/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Pruebas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verificamos el funcionamiento con listas cortas y largas, ordenadas y desordenadas.</a:t>
            </a:r>
          </a:p>
          <a:p>
            <a:pPr lvl="0"/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Documentación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escribimos comentarios y elaboramos esta presentación.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Ambos algoritmos funcionaron correctamente, pero sus resultados mostraron claras diferencias.</a:t>
            </a:r>
            <a:b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búsqueda lineal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útil en listas pequeñas o desordenadas, pero </a:t>
            </a:r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lenta a gran escala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cambio, la </a:t>
            </a:r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búsqueda binaria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fue significativamente más rápida cuando los datos estaban ordenados.</a:t>
            </a:r>
            <a:b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Concluimos que </a:t>
            </a:r>
            <a:r>
              <a:rPr lang="es-A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elección del algoritmo depende del contexto</a:t>
            </a: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tamaño de la lista y si está ordenada o no.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" TargetMode="External"/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docs.python.org/" TargetMode="External"/><Relationship Id="rId12" Type="http://schemas.openxmlformats.org/officeDocument/2006/relationships/image" Target="../media/image25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10.xml"/><Relationship Id="rId9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8247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Algoritmos de Búsqueda en Python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42435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Trabajo Integrador – Programación I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09706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Chiappone Michael – Campana Jonatan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7697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Profesor: Ariel Enferrel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4424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Fecha: 09/06/2025</a:t>
            </a:r>
            <a:endParaRPr lang="en-US" sz="1900" dirty="0"/>
          </a:p>
        </p:txBody>
      </p:sp>
      <p:pic>
        <p:nvPicPr>
          <p:cNvPr id="10" name="Vídeo 9">
            <a:hlinkClick r:id="" action="ppaction://media"/>
            <a:extLst>
              <a:ext uri="{FF2B5EF4-FFF2-40B4-BE49-F238E27FC236}">
                <a16:creationId xmlns:a16="http://schemas.microsoft.com/office/drawing/2014/main" id="{079699E0-9BB9-4A99-81E4-7BD3C39404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264">
        <p:fade/>
      </p:transition>
    </mc:Choice>
    <mc:Fallback xmlns="">
      <p:transition spd="med" advTm="17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2760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Bibliografía y Recursos Adicionales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3569494"/>
            <a:ext cx="566499" cy="566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382810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Citas Clave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4873823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Docs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50437" y="5355193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50437" y="5836563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W3Schools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5282" y="3569494"/>
            <a:ext cx="566499" cy="5664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925282" y="4382810"/>
            <a:ext cx="22662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Repositorio del Proyecto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925282" y="5216723"/>
            <a:ext cx="22662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Código fuente disponible en GitHub para revisión.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0128" y="3569494"/>
            <a:ext cx="566499" cy="5664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00128" y="4382810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Video Explicativo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1500128" y="4873823"/>
            <a:ext cx="22662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Demostración práctica de la implementación.</a:t>
            </a:r>
            <a:endParaRPr lang="en-US" sz="1900" dirty="0"/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7E3225CF-EE37-BA1A-73E3-9D3BEF0DAE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64">
        <p14:gallery dir="l"/>
      </p:transition>
    </mc:Choice>
    <mc:Fallback>
      <p:transition spd="slow" advTm="331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55357"/>
            <a:ext cx="642080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¡Gracias por su Atención!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1144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Esperamos que esta presentación haya sido útil para comprender los algoritmos de búsqueda.</a:t>
            </a:r>
            <a:endParaRPr lang="en-US" sz="1900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A806FFE4-4FAB-C664-032E-E431A7EED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5835">
        <p:circle/>
      </p:transition>
    </mc:Choice>
    <mc:Fallback>
      <p:transition spd="slow" advTm="25835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6206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Introducción a los Algoritmos de Búsqueda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0394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Text 2"/>
          <p:cNvSpPr/>
          <p:nvPr/>
        </p:nvSpPr>
        <p:spPr>
          <a:xfrm>
            <a:off x="977146" y="307586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088719"/>
            <a:ext cx="27514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¿Qué es la búsqueda?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922633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Proceso de encontrar un elemento en una colección de datos.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726305" y="300394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 6"/>
          <p:cNvSpPr/>
          <p:nvPr/>
        </p:nvSpPr>
        <p:spPr>
          <a:xfrm>
            <a:off x="4839414" y="307586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528548" y="3088719"/>
            <a:ext cx="27514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Importancia en Programación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528548" y="3922633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Fundamental para la eficiencia de software y bases de datos.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6015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3" name="Text 10"/>
          <p:cNvSpPr/>
          <p:nvPr/>
        </p:nvSpPr>
        <p:spPr>
          <a:xfrm>
            <a:off x="977146" y="567344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68630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Objetivos del Trabajo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1773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Explorar, comparar e implementar algoritmos de búsqueda comunes.</a:t>
            </a:r>
            <a:endParaRPr lang="en-US" sz="1900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ADD9B11-C706-455A-9F74-86C0A9F8D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8400" y="7467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845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53747"/>
            <a:ext cx="95319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Búsqueda Lineal: Concepto y Análisis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6566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Funcionamiento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24636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Recorre la lista elemento por elemento hasta encontrarlo.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25863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requiere un orden específico.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656648"/>
            <a:ext cx="29648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y Desventajas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372695" y="424636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de implementar.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472773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Lenta en listas grandes.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2695" y="520910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Útil para datos no ordenados.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881354" y="3656648"/>
            <a:ext cx="29097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Complejidad Temporal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881354" y="424636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O(n): En el peor caso, revisa cada elemento de la lista.</a:t>
            </a:r>
            <a:endParaRPr lang="en-US" sz="19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3639CF9-C665-4DEC-96B1-48747FCB1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68400" y="7467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050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924" y="713899"/>
            <a:ext cx="7610951" cy="1216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Búsqueda Binaria: Eficiencia en Datos Ordenados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924" y="2259211"/>
            <a:ext cx="1095137" cy="13140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6555" y="2478167"/>
            <a:ext cx="243363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Lista Ordenada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76555" y="2913698"/>
            <a:ext cx="618732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Requiere que los datos estén previamente ordenados.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924" y="3573304"/>
            <a:ext cx="1095137" cy="13140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6555" y="3792260"/>
            <a:ext cx="243363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Divide y Conquista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676555" y="4227790"/>
            <a:ext cx="618732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 el espacio de búsqueda a la mitad en cada paso.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924" y="4887397"/>
            <a:ext cx="1095137" cy="13140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6555" y="5106353"/>
            <a:ext cx="243363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Ventajas Clave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76555" y="5541883"/>
            <a:ext cx="618732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Extremadamente rápida para grandes volúmenes de datos.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2924" y="6201489"/>
            <a:ext cx="1095137" cy="13140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76555" y="6420445"/>
            <a:ext cx="243363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Complejidad O(log n)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676555" y="6855976"/>
            <a:ext cx="618732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tiempo de ejecución crece logarítmicamente con el tamaño.</a:t>
            </a:r>
            <a:endParaRPr lang="en-US" sz="1700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EF277912-3674-4772-AEEE-3B8B15652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868400" y="7467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4182">
        <p:split orient="vert"/>
      </p:transition>
    </mc:Choice>
    <mc:Fallback xmlns="">
      <p:transition spd="slow" advTm="11418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846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Implementación Práctica en Python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26569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Text 2"/>
          <p:cNvSpPr/>
          <p:nvPr/>
        </p:nvSpPr>
        <p:spPr>
          <a:xfrm>
            <a:off x="1141333" y="3303865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Funciones Desarrolladas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4137779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Implementaciones directas de búsqueda lineal y binaria.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026569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8" name="Text 5"/>
          <p:cNvSpPr/>
          <p:nvPr/>
        </p:nvSpPr>
        <p:spPr>
          <a:xfrm>
            <a:off x="4972764" y="33038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Menú Interactivo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764" y="3794879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Interfaz de usuario para seleccionar el algoritmo y la lista.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504140"/>
            <a:ext cx="7415927" cy="1440656"/>
          </a:xfrm>
          <a:prstGeom prst="roundRect">
            <a:avLst>
              <a:gd name="adj" fmla="val 2570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1" name="Text 8"/>
          <p:cNvSpPr/>
          <p:nvPr/>
        </p:nvSpPr>
        <p:spPr>
          <a:xfrm>
            <a:off x="1141333" y="5781437"/>
            <a:ext cx="28729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Listas Personalizables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6272451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Opción de usar lista predefinida o ingresar una propia.</a:t>
            </a:r>
            <a:endParaRPr lang="en-US" sz="19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6BB2B97-E5E3-4384-8694-05ADACFE2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8400" y="7467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915">
        <p15:prstTrans prst="crush"/>
      </p:transition>
    </mc:Choice>
    <mc:Fallback xmlns="">
      <p:transition spd="slow" advTm="639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DC11CD7-FFB8-4627-9002-619043B80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852" y="232610"/>
            <a:ext cx="8646695" cy="7571873"/>
          </a:xfrm>
          <a:prstGeom prst="rect">
            <a:avLst/>
          </a:prstGeom>
        </p:spPr>
      </p:pic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A48ABDAD-A629-C8F2-9E5B-01FDEEAF65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4857660"/>
      </p:ext>
    </p:extLst>
  </p:cSld>
  <p:clrMapOvr>
    <a:masterClrMapping/>
  </p:clrMapOvr>
  <p:transition spd="med" advTm="555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F11ED7-0FEF-4140-80B9-85A5DD43F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079" y="481477"/>
            <a:ext cx="7590241" cy="7266646"/>
          </a:xfrm>
          <a:prstGeom prst="rect">
            <a:avLst/>
          </a:prstGeom>
        </p:spPr>
      </p:pic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37BB8A04-0A5E-3BA1-EF71-941712D1C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152793"/>
      </p:ext>
    </p:extLst>
  </p:cSld>
  <p:clrMapOvr>
    <a:masterClrMapping/>
  </p:clrMapOvr>
  <p:transition spd="slow" advTm="4761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362" y="631865"/>
            <a:ext cx="7539276" cy="127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Metodología de Desarrollo del Proyecto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60252" y="2249210"/>
            <a:ext cx="30480" cy="5348526"/>
          </a:xfrm>
          <a:prstGeom prst="roundRect">
            <a:avLst>
              <a:gd name="adj" fmla="val 112828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5" name="Shape 2"/>
          <p:cNvSpPr/>
          <p:nvPr/>
        </p:nvSpPr>
        <p:spPr>
          <a:xfrm>
            <a:off x="1287661" y="2491859"/>
            <a:ext cx="687705" cy="30480"/>
          </a:xfrm>
          <a:prstGeom prst="roundRect">
            <a:avLst>
              <a:gd name="adj" fmla="val 112828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6" name="Shape 3"/>
          <p:cNvSpPr/>
          <p:nvPr/>
        </p:nvSpPr>
        <p:spPr>
          <a:xfrm>
            <a:off x="802362" y="2249210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4"/>
          <p:cNvSpPr/>
          <p:nvPr/>
        </p:nvSpPr>
        <p:spPr>
          <a:xfrm>
            <a:off x="907435" y="2316063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206585" y="2327910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Investigación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206585" y="2783919"/>
            <a:ext cx="6135053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Estudio de los algoritmos y sus características.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287661" y="3851910"/>
            <a:ext cx="687705" cy="30480"/>
          </a:xfrm>
          <a:prstGeom prst="roundRect">
            <a:avLst>
              <a:gd name="adj" fmla="val 112828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1" name="Shape 8"/>
          <p:cNvSpPr/>
          <p:nvPr/>
        </p:nvSpPr>
        <p:spPr>
          <a:xfrm>
            <a:off x="802362" y="3609261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2" name="Text 9"/>
          <p:cNvSpPr/>
          <p:nvPr/>
        </p:nvSpPr>
        <p:spPr>
          <a:xfrm>
            <a:off x="907435" y="3676114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206585" y="3687961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Diseño y Desarrollo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206585" y="4143970"/>
            <a:ext cx="6135053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Planificación de la estructura y codificación en Python.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287661" y="5211961"/>
            <a:ext cx="687705" cy="30480"/>
          </a:xfrm>
          <a:prstGeom prst="roundRect">
            <a:avLst>
              <a:gd name="adj" fmla="val 1128288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6" name="Shape 13"/>
          <p:cNvSpPr/>
          <p:nvPr/>
        </p:nvSpPr>
        <p:spPr>
          <a:xfrm>
            <a:off x="802362" y="4969312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7" name="Text 14"/>
          <p:cNvSpPr/>
          <p:nvPr/>
        </p:nvSpPr>
        <p:spPr>
          <a:xfrm>
            <a:off x="907435" y="5036165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206585" y="5048012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Pruebas Rigurosas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206585" y="5504021"/>
            <a:ext cx="6135053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Verificación de funcionalidad y rendimiento de cada algoritmo.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1287661" y="6938843"/>
            <a:ext cx="687705" cy="30480"/>
          </a:xfrm>
          <a:prstGeom prst="roundRect">
            <a:avLst>
              <a:gd name="adj" fmla="val 1128288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1" name="Shape 18"/>
          <p:cNvSpPr/>
          <p:nvPr/>
        </p:nvSpPr>
        <p:spPr>
          <a:xfrm>
            <a:off x="802362" y="6696194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2" name="Text 19"/>
          <p:cNvSpPr/>
          <p:nvPr/>
        </p:nvSpPr>
        <p:spPr>
          <a:xfrm>
            <a:off x="907435" y="6763048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2206585" y="6774894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Documentación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206585" y="7230904"/>
            <a:ext cx="6135053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Elaboración de informes y comentarios en el código.</a:t>
            </a:r>
            <a:endParaRPr lang="en-US" sz="1800" dirty="0"/>
          </a:p>
        </p:txBody>
      </p:sp>
      <p:pic>
        <p:nvPicPr>
          <p:cNvPr id="30" name="Video 29">
            <a:hlinkClick r:id="" action="ppaction://media"/>
            <a:extLst>
              <a:ext uri="{FF2B5EF4-FFF2-40B4-BE49-F238E27FC236}">
                <a16:creationId xmlns:a16="http://schemas.microsoft.com/office/drawing/2014/main" id="{B6728E96-26C3-131F-63A4-A6C643B8BB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79">
        <p14:prism isContent="1"/>
      </p:transition>
    </mc:Choice>
    <mc:Fallback>
      <p:transition spd="slow" advTm="401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423" y="562332"/>
            <a:ext cx="7717155" cy="1132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Resultados y Conclusiones del Estudio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13423" y="2102525"/>
            <a:ext cx="3705701" cy="672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1433751" y="3029902"/>
            <a:ext cx="22649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Efectividad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13423" y="3435191"/>
            <a:ext cx="370570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Ambos algoritmos encuentran el elemento si existe.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4876" y="2102525"/>
            <a:ext cx="3705701" cy="672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1M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5445204" y="3029902"/>
            <a:ext cx="22649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Escalabilidad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724876" y="3435191"/>
            <a:ext cx="370570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Binaria es superior para grandes volúmenes de datos.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719149" y="4800838"/>
            <a:ext cx="3705701" cy="672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50%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3439478" y="5728216"/>
            <a:ext cx="22649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Optimización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19149" y="6133505"/>
            <a:ext cx="370570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búsqueda binaria reduce la búsqueda a la mitad.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3423" y="7015043"/>
            <a:ext cx="771715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elección del algoritmo depende del contexto: tamaño de la lista y si está ordenada. Este proyecto consolidó nuestro aprendizaje colaborativo.</a:t>
            </a:r>
            <a:endParaRPr lang="en-US" sz="1600" dirty="0"/>
          </a:p>
        </p:txBody>
      </p:sp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A126AF37-33FA-56E7-8F88-742F6D5A1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8441">
        <p14:reveal/>
      </p:transition>
    </mc:Choice>
    <mc:Fallback>
      <p:transition spd="slow" advTm="48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753</Words>
  <Application>Microsoft Office PowerPoint</Application>
  <PresentationFormat>Personalizado</PresentationFormat>
  <Paragraphs>100</Paragraphs>
  <Slides>11</Slides>
  <Notes>11</Notes>
  <HiddenSlides>0</HiddenSlides>
  <MMClips>11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Spline Sans Bold</vt:lpstr>
      <vt:lpstr>Barlow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Jonatan Campana</cp:lastModifiedBy>
  <cp:revision>7</cp:revision>
  <dcterms:created xsi:type="dcterms:W3CDTF">2025-06-09T19:49:56Z</dcterms:created>
  <dcterms:modified xsi:type="dcterms:W3CDTF">2025-06-09T23:36:18Z</dcterms:modified>
</cp:coreProperties>
</file>